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2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7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7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3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3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39441-3911-4A28-ABD9-42B1228D3E7B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+mn-ea"/>
                <a:cs typeface="+mn-cs"/>
              </a:rPr>
              <a:t>Salivary glands</a:t>
            </a:r>
            <a:b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59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76204"/>
            <a:ext cx="8991600" cy="76200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3-Mixed (seromucous) acini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0"/>
            <a:ext cx="7010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857625"/>
            <a:ext cx="506730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7" descr="Pictur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2171"/>
            <a:ext cx="4076700" cy="27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638800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1- The intralobular ducts: </a:t>
            </a:r>
            <a:r>
              <a:rPr lang="en-US" sz="2400" dirty="0">
                <a:solidFill>
                  <a:prstClr val="black"/>
                </a:solidFill>
              </a:rPr>
              <a:t>consists of 2 parts: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i="1" dirty="0">
                <a:solidFill>
                  <a:srgbClr val="5B9BD5"/>
                </a:solidFill>
              </a:rPr>
              <a:t>A- The intercalated ducts:</a:t>
            </a:r>
            <a:r>
              <a:rPr lang="en-US" sz="2400" dirty="0">
                <a:solidFill>
                  <a:prstClr val="black"/>
                </a:solidFill>
              </a:rPr>
              <a:t> drain the secretory acinus&amp; lined by low cuboidal cells.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i="1" dirty="0">
                <a:solidFill>
                  <a:srgbClr val="5B9BD5"/>
                </a:solidFill>
              </a:rPr>
              <a:t>B- The secretory striated ducts: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Shape: </a:t>
            </a:r>
            <a:r>
              <a:rPr lang="en-US" sz="2400" dirty="0">
                <a:solidFill>
                  <a:prstClr val="black"/>
                </a:solidFill>
              </a:rPr>
              <a:t>They have a wide lumen.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Lining cells: </a:t>
            </a:r>
            <a:r>
              <a:rPr lang="en-US" sz="2400" dirty="0">
                <a:solidFill>
                  <a:prstClr val="black"/>
                </a:solidFill>
              </a:rPr>
              <a:t>cuboidal.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Nucleus:</a:t>
            </a:r>
            <a:r>
              <a:rPr lang="en-US" sz="2400" dirty="0">
                <a:solidFill>
                  <a:prstClr val="black"/>
                </a:solidFill>
              </a:rPr>
              <a:t> central&amp; rounded.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Cytoplasm:</a:t>
            </a:r>
            <a:r>
              <a:rPr lang="en-US" sz="2400" dirty="0">
                <a:solidFill>
                  <a:prstClr val="black"/>
                </a:solidFill>
              </a:rPr>
              <a:t> acidophilic (numerous mitochondria) with basal striations (basal </a:t>
            </a:r>
            <a:r>
              <a:rPr lang="en-US" sz="2400" dirty="0" err="1">
                <a:solidFill>
                  <a:prstClr val="black"/>
                </a:solidFill>
              </a:rPr>
              <a:t>infoldings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Function:  </a:t>
            </a:r>
            <a:r>
              <a:rPr lang="en-US" sz="2400" dirty="0">
                <a:solidFill>
                  <a:prstClr val="black"/>
                </a:solidFill>
              </a:rPr>
              <a:t>They modify the composition of saliva by active ion pump making the saliva hypotonic solution.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438400"/>
            <a:ext cx="44894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05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"/>
            <a:ext cx="8915400" cy="1028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89154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91600" cy="139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667000"/>
            <a:ext cx="4260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51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Capsule &amp;septa: </a:t>
            </a:r>
            <a:r>
              <a:rPr lang="en-US" sz="2800" dirty="0">
                <a:solidFill>
                  <a:prstClr val="black"/>
                </a:solidFill>
              </a:rPr>
              <a:t>thick.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Fat cells: </a:t>
            </a:r>
            <a:r>
              <a:rPr lang="en-US" sz="2800" dirty="0">
                <a:solidFill>
                  <a:prstClr val="black"/>
                </a:solidFill>
              </a:rPr>
              <a:t>large number.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Secretory acini: </a:t>
            </a:r>
            <a:r>
              <a:rPr lang="en-US" sz="2800" dirty="0">
                <a:solidFill>
                  <a:prstClr val="black"/>
                </a:solidFill>
              </a:rPr>
              <a:t>100 % serous acini.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Myoepithelial cells:</a:t>
            </a:r>
            <a:r>
              <a:rPr lang="en-US" sz="2800" dirty="0">
                <a:solidFill>
                  <a:prstClr val="black"/>
                </a:solidFill>
              </a:rPr>
              <a:t> few.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 intralobular ducts: </a:t>
            </a:r>
            <a:r>
              <a:rPr lang="en-US" sz="2800" dirty="0">
                <a:solidFill>
                  <a:prstClr val="black"/>
                </a:solidFill>
              </a:rPr>
              <a:t>long, secretory striated ducts form 50% of the length of the intralobular duct.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76200"/>
            <a:ext cx="8915400" cy="99060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A-The parotid gland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14800"/>
            <a:ext cx="3352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15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0150"/>
            <a:ext cx="8991600" cy="558165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Capsule &amp;septa: </a:t>
            </a:r>
            <a:r>
              <a:rPr lang="en-US" sz="2800" dirty="0">
                <a:solidFill>
                  <a:prstClr val="black"/>
                </a:solidFill>
              </a:rPr>
              <a:t>moderately thick.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Fat cells: </a:t>
            </a:r>
            <a:r>
              <a:rPr lang="en-US" sz="2800" dirty="0">
                <a:solidFill>
                  <a:prstClr val="black"/>
                </a:solidFill>
              </a:rPr>
              <a:t>less numerous.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Secretory acini: </a:t>
            </a:r>
            <a:r>
              <a:rPr lang="en-US" sz="2800" dirty="0">
                <a:solidFill>
                  <a:prstClr val="black"/>
                </a:solidFill>
              </a:rPr>
              <a:t>80% serous acini, 20% mucous acini.</a:t>
            </a:r>
            <a:endParaRPr lang="en-US" sz="2800" b="1" dirty="0">
              <a:solidFill>
                <a:srgbClr val="FF0000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Myoepithelial cells:</a:t>
            </a:r>
            <a:r>
              <a:rPr lang="en-US" sz="2800" dirty="0">
                <a:solidFill>
                  <a:prstClr val="black"/>
                </a:solidFill>
              </a:rPr>
              <a:t> frequent.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 intralobular ducts: </a:t>
            </a:r>
            <a:r>
              <a:rPr lang="en-US" sz="2800" dirty="0">
                <a:solidFill>
                  <a:prstClr val="black"/>
                </a:solidFill>
              </a:rPr>
              <a:t>moderately long, secretory striated ducts form 80% of the length of the intralobular duct.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2" y="4038601"/>
            <a:ext cx="4608513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7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219200"/>
            <a:ext cx="8943975" cy="5638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Capsule &amp;septa: </a:t>
            </a:r>
            <a:r>
              <a:rPr lang="en-US" sz="2800" dirty="0">
                <a:solidFill>
                  <a:prstClr val="black"/>
                </a:solidFill>
              </a:rPr>
              <a:t>thin capsule, relatively thick septa.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Fat cells: </a:t>
            </a:r>
            <a:r>
              <a:rPr lang="en-US" sz="2800" dirty="0">
                <a:solidFill>
                  <a:prstClr val="black"/>
                </a:solidFill>
              </a:rPr>
              <a:t>absent.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Secretory acini: </a:t>
            </a:r>
            <a:r>
              <a:rPr lang="en-US" sz="2800" dirty="0">
                <a:solidFill>
                  <a:prstClr val="black"/>
                </a:solidFill>
              </a:rPr>
              <a:t>99% mucous, 1% serous, represented by the serous demilunes.</a:t>
            </a:r>
            <a:endParaRPr lang="en-US" sz="2800" b="1" dirty="0">
              <a:solidFill>
                <a:srgbClr val="FF0000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 Myoepithelial cells:</a:t>
            </a:r>
            <a:r>
              <a:rPr lang="en-US" sz="2800" dirty="0">
                <a:solidFill>
                  <a:prstClr val="black"/>
                </a:solidFill>
              </a:rPr>
              <a:t> numerous.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 intralobular ducts: </a:t>
            </a:r>
            <a:r>
              <a:rPr lang="en-US" sz="2800" dirty="0">
                <a:solidFill>
                  <a:prstClr val="black"/>
                </a:solidFill>
              </a:rPr>
              <a:t>very short, secretory striated ducts form 99% of the length of the intralobular duct.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76200"/>
            <a:ext cx="8839200" cy="6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7" y="4419600"/>
            <a:ext cx="46021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4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42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686800" cy="175260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THANKS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9067800" cy="13255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Functions of saliva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prstClr val="black"/>
                </a:solidFill>
              </a:rPr>
              <a:t>Salivary glands are two groups: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1- The major salivary glands: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Parotids, sublingual and submandibular glands.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They are compound tubuloalveolar glands.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Their secretion is regulated by nervous reflexes.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2- The minor salivary glands: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 The buccal, labial, lingual&amp;palatine glands.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They are simple branched tubuloalveolar glands.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They secrete continuously to moisten and lubricate the oral cavity.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76200"/>
            <a:ext cx="9144000" cy="13255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Salivary glands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13681"/>
            <a:ext cx="2895600" cy="168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97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6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</a:rPr>
              <a:t>Structure of the major salivary glands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4800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Shape: </a:t>
            </a:r>
            <a:r>
              <a:rPr lang="en-US" sz="2800" dirty="0">
                <a:solidFill>
                  <a:prstClr val="black"/>
                </a:solidFill>
              </a:rPr>
              <a:t>stellate cells with many processes containing actin &amp; myosin.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Site: </a:t>
            </a:r>
            <a:r>
              <a:rPr lang="en-US" sz="2800" dirty="0">
                <a:solidFill>
                  <a:prstClr val="black"/>
                </a:solidFill>
              </a:rPr>
              <a:t>around the acini </a:t>
            </a:r>
            <a:r>
              <a:rPr lang="en-US" sz="2800" i="1" dirty="0">
                <a:solidFill>
                  <a:srgbClr val="5B9BD5"/>
                </a:solidFill>
              </a:rPr>
              <a:t>especially mucous </a:t>
            </a:r>
            <a:r>
              <a:rPr lang="en-US" sz="2800" dirty="0">
                <a:solidFill>
                  <a:prstClr val="black"/>
                </a:solidFill>
              </a:rPr>
              <a:t>one &amp; along the proximal portions of the ducts.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Function: </a:t>
            </a:r>
            <a:r>
              <a:rPr lang="en-US" sz="2800" dirty="0">
                <a:solidFill>
                  <a:prstClr val="black"/>
                </a:solidFill>
              </a:rPr>
              <a:t>They contract to squeeze the secretion from the acini into the lumen of their ducts.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017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Myoepithelial cells=basket cells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5" name="Picture 1029" descr="my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1" y="4306887"/>
            <a:ext cx="2667000" cy="250348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" name="Picture 4" descr="myoe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306887"/>
            <a:ext cx="3581401" cy="2489200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9546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200" b="1" dirty="0">
                <a:solidFill>
                  <a:srgbClr val="FF0000"/>
                </a:solidFill>
              </a:rPr>
              <a:t>Secretion: </a:t>
            </a:r>
            <a:r>
              <a:rPr lang="en-US" sz="2200" dirty="0">
                <a:solidFill>
                  <a:prstClr val="black"/>
                </a:solidFill>
              </a:rPr>
              <a:t>watery,  rich in salts and digestive enzymes.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200" b="1" dirty="0">
                <a:solidFill>
                  <a:srgbClr val="FF0000"/>
                </a:solidFill>
              </a:rPr>
              <a:t>Sites: </a:t>
            </a:r>
            <a:r>
              <a:rPr lang="en-US" sz="2200" dirty="0">
                <a:solidFill>
                  <a:prstClr val="black"/>
                </a:solidFill>
              </a:rPr>
              <a:t>in the parotid, submandibular and the Von </a:t>
            </a:r>
            <a:r>
              <a:rPr lang="en-US" sz="2200" dirty="0" err="1">
                <a:solidFill>
                  <a:prstClr val="black"/>
                </a:solidFill>
              </a:rPr>
              <a:t>Ebner’s</a:t>
            </a:r>
            <a:r>
              <a:rPr lang="en-US" sz="2200" dirty="0">
                <a:solidFill>
                  <a:prstClr val="black"/>
                </a:solidFill>
              </a:rPr>
              <a:t> glands.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200" b="1" dirty="0">
                <a:solidFill>
                  <a:srgbClr val="FF0000"/>
                </a:solidFill>
              </a:rPr>
              <a:t>Structure: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5B9BD5"/>
                </a:solidFill>
              </a:rPr>
              <a:t>Shape:  </a:t>
            </a:r>
            <a:r>
              <a:rPr lang="en-US" sz="2200" dirty="0">
                <a:solidFill>
                  <a:prstClr val="black"/>
                </a:solidFill>
              </a:rPr>
              <a:t>small, rounded with a narrow lumen &amp; darkly stained.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5B9BD5"/>
                </a:solidFill>
              </a:rPr>
              <a:t>Lining cells:  </a:t>
            </a:r>
            <a:r>
              <a:rPr lang="en-US" sz="2200" dirty="0">
                <a:solidFill>
                  <a:prstClr val="black"/>
                </a:solidFill>
              </a:rPr>
              <a:t>pyramidal.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5B9BD5"/>
                </a:solidFill>
              </a:rPr>
              <a:t>Nucleus:</a:t>
            </a:r>
            <a:r>
              <a:rPr lang="en-US" sz="2200" dirty="0">
                <a:solidFill>
                  <a:prstClr val="black"/>
                </a:solidFill>
              </a:rPr>
              <a:t> rounded &amp; situated nearer to the </a:t>
            </a:r>
            <a:r>
              <a:rPr lang="en-US" sz="2200">
                <a:solidFill>
                  <a:prstClr val="black"/>
                </a:solidFill>
              </a:rPr>
              <a:t>base </a:t>
            </a:r>
            <a:r>
              <a:rPr lang="en-US" sz="2200" smtClean="0">
                <a:solidFill>
                  <a:prstClr val="black"/>
                </a:solidFill>
              </a:rPr>
              <a:t>. </a:t>
            </a:r>
            <a:endParaRPr lang="en-US" sz="22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5B9BD5"/>
                </a:solidFill>
              </a:rPr>
              <a:t>Cytoplasm:  </a:t>
            </a:r>
            <a:r>
              <a:rPr lang="en-US" sz="2200" dirty="0">
                <a:solidFill>
                  <a:prstClr val="black"/>
                </a:solidFill>
              </a:rPr>
              <a:t>basal basophilic cytoplasm (rich in rER) with apical acidophilic secretory granules (zymogen granules).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5B9BD5"/>
                </a:solidFill>
              </a:rPr>
              <a:t>Myoepithelial cells:</a:t>
            </a:r>
            <a:r>
              <a:rPr lang="en-US" sz="2200" dirty="0">
                <a:solidFill>
                  <a:prstClr val="black"/>
                </a:solidFill>
              </a:rPr>
              <a:t> few basket cells surround the acini ( because their secretion is watery and flow easily).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9845"/>
            <a:ext cx="9144000" cy="1086645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1- Serous acini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00600"/>
            <a:ext cx="449580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9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50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srgbClr val="00B0F0"/>
                </a:solidFill>
              </a:rPr>
              <a:t>protein secreting cells.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1- Basally: rER.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2- Supranuclear Golgi.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3-Apically: secretory granules.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114300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How the serous acinus adapt to its function?</a:t>
            </a:r>
            <a:endParaRPr kumimoji="0" lang="ar-EG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Times New Roman"/>
            </a:endParaRPr>
          </a:p>
        </p:txBody>
      </p:sp>
      <p:pic>
        <p:nvPicPr>
          <p:cNvPr id="5" name="Content Placeholder 7" descr="IMG_54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752600"/>
            <a:ext cx="3657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1- </a:t>
            </a:r>
            <a:r>
              <a:rPr lang="en-US" sz="2800" i="1" dirty="0">
                <a:solidFill>
                  <a:srgbClr val="5B9BD5"/>
                </a:solidFill>
              </a:rPr>
              <a:t>Nucleus near to the base: </a:t>
            </a:r>
            <a:r>
              <a:rPr lang="en-US" sz="2800" dirty="0">
                <a:solidFill>
                  <a:prstClr val="black"/>
                </a:solidFill>
              </a:rPr>
              <a:t>pushed by apical secretory granules.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2- </a:t>
            </a:r>
            <a:r>
              <a:rPr lang="en-US" sz="2800" i="1" dirty="0">
                <a:solidFill>
                  <a:srgbClr val="5B9BD5"/>
                </a:solidFill>
              </a:rPr>
              <a:t>Basal basophilia: </a:t>
            </a:r>
            <a:r>
              <a:rPr lang="en-US" sz="2800" dirty="0">
                <a:solidFill>
                  <a:prstClr val="black"/>
                </a:solidFill>
              </a:rPr>
              <a:t>numerous rER.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3- </a:t>
            </a:r>
            <a:r>
              <a:rPr lang="en-US" sz="2800" i="1" dirty="0">
                <a:solidFill>
                  <a:srgbClr val="5B9BD5"/>
                </a:solidFill>
              </a:rPr>
              <a:t>Apical acidophilia: </a:t>
            </a:r>
            <a:r>
              <a:rPr lang="en-US" sz="2800" dirty="0">
                <a:solidFill>
                  <a:prstClr val="black"/>
                </a:solidFill>
              </a:rPr>
              <a:t>secretory granules.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6" descr="IMG_54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3377695"/>
            <a:ext cx="2463800" cy="344220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56" y="3377694"/>
            <a:ext cx="2725737" cy="348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3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81077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2-Mucous acini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6172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191001"/>
            <a:ext cx="3543300" cy="260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5334000"/>
            <a:ext cx="4779129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EM: glycoprotein secreting cells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49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536</Words>
  <Application>Microsoft Office PowerPoint</Application>
  <PresentationFormat>On-screen Show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Salivary glands </vt:lpstr>
      <vt:lpstr>PowerPoint Presentation</vt:lpstr>
      <vt:lpstr>PowerPoint Presentation</vt:lpstr>
      <vt:lpstr>Structure of the major salivary glands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Salivary glands </dc:title>
  <dc:creator>Muntadher Abdulkareem</dc:creator>
  <cp:lastModifiedBy>Muntadher Abdulkareem</cp:lastModifiedBy>
  <cp:revision>24</cp:revision>
  <dcterms:created xsi:type="dcterms:W3CDTF">2021-01-19T19:37:22Z</dcterms:created>
  <dcterms:modified xsi:type="dcterms:W3CDTF">2021-01-19T21:09:56Z</dcterms:modified>
</cp:coreProperties>
</file>